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472" r:id="rId3"/>
    <p:sldId id="511" r:id="rId4"/>
    <p:sldId id="469" r:id="rId5"/>
    <p:sldId id="524" r:id="rId6"/>
    <p:sldId id="527" r:id="rId7"/>
    <p:sldId id="525" r:id="rId8"/>
    <p:sldId id="489" r:id="rId9"/>
    <p:sldId id="517" r:id="rId10"/>
    <p:sldId id="512" r:id="rId11"/>
    <p:sldId id="485" r:id="rId12"/>
    <p:sldId id="522" r:id="rId13"/>
    <p:sldId id="523" r:id="rId14"/>
    <p:sldId id="495" r:id="rId15"/>
    <p:sldId id="526" r:id="rId16"/>
    <p:sldId id="520" r:id="rId17"/>
    <p:sldId id="474" r:id="rId18"/>
    <p:sldId id="528" r:id="rId19"/>
    <p:sldId id="473" r:id="rId20"/>
    <p:sldId id="506" r:id="rId21"/>
    <p:sldId id="507" r:id="rId22"/>
    <p:sldId id="519" r:id="rId23"/>
    <p:sldId id="478" r:id="rId24"/>
    <p:sldId id="508" r:id="rId25"/>
    <p:sldId id="504" r:id="rId26"/>
    <p:sldId id="514" r:id="rId27"/>
    <p:sldId id="483" r:id="rId28"/>
    <p:sldId id="505" r:id="rId29"/>
    <p:sldId id="466" r:id="rId30"/>
    <p:sldId id="484" r:id="rId31"/>
    <p:sldId id="481" r:id="rId32"/>
    <p:sldId id="480" r:id="rId33"/>
    <p:sldId id="509" r:id="rId34"/>
    <p:sldId id="479" r:id="rId35"/>
    <p:sldId id="482" r:id="rId36"/>
    <p:sldId id="502" r:id="rId37"/>
    <p:sldId id="510" r:id="rId38"/>
    <p:sldId id="467" r:id="rId39"/>
    <p:sldId id="468" r:id="rId40"/>
    <p:sldId id="492" r:id="rId41"/>
    <p:sldId id="529" r:id="rId42"/>
    <p:sldId id="4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472"/>
            <p14:sldId id="511"/>
            <p14:sldId id="469"/>
            <p14:sldId id="524"/>
            <p14:sldId id="527"/>
            <p14:sldId id="525"/>
            <p14:sldId id="489"/>
            <p14:sldId id="517"/>
            <p14:sldId id="512"/>
            <p14:sldId id="485"/>
            <p14:sldId id="522"/>
            <p14:sldId id="523"/>
            <p14:sldId id="495"/>
            <p14:sldId id="526"/>
            <p14:sldId id="520"/>
            <p14:sldId id="474"/>
            <p14:sldId id="528"/>
            <p14:sldId id="473"/>
            <p14:sldId id="506"/>
            <p14:sldId id="507"/>
            <p14:sldId id="519"/>
            <p14:sldId id="478"/>
            <p14:sldId id="508"/>
            <p14:sldId id="504"/>
            <p14:sldId id="514"/>
            <p14:sldId id="483"/>
            <p14:sldId id="505"/>
            <p14:sldId id="466"/>
            <p14:sldId id="484"/>
            <p14:sldId id="481"/>
            <p14:sldId id="480"/>
            <p14:sldId id="509"/>
            <p14:sldId id="479"/>
            <p14:sldId id="482"/>
            <p14:sldId id="502"/>
            <p14:sldId id="510"/>
            <p14:sldId id="467"/>
            <p14:sldId id="468"/>
            <p14:sldId id="492"/>
            <p14:sldId id="529"/>
            <p14:sldId id="4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4"/>
    <p:restoredTop sz="80236" autoAdjust="0"/>
  </p:normalViewPr>
  <p:slideViewPr>
    <p:cSldViewPr snapToGrid="0" snapToObjects="1">
      <p:cViewPr varScale="1">
        <p:scale>
          <a:sx n="55" d="100"/>
          <a:sy n="55" d="100"/>
        </p:scale>
        <p:origin x="96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Separability</a:t>
            </a:r>
            <a:r>
              <a:rPr lang="en-US" dirty="0" smtClean="0"/>
              <a:t> – Can you see clear patterns?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0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06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20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4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73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break you free from thinking exclusively in terms of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5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0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41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1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13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row represents 1 and only 1 unique value.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29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9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4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42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doesn’t help all that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61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50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9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break you free from thinking exclusively in terms of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1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Together, the histogram</a:t>
            </a:r>
            <a:r>
              <a:rPr lang="en-US" baseline="0" dirty="0"/>
              <a:t> is not useful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Broken out by subarea – still not helpful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09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shape matters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7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5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smooth? </a:t>
            </a:r>
            <a:r>
              <a:rPr lang="en-US" baseline="0" dirty="0"/>
              <a:t>This helps to extract distinct ranges of motion and motion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40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common feature extraction technique is to calculate the local</a:t>
            </a:r>
            <a:r>
              <a:rPr lang="en-US" baseline="0" dirty="0"/>
              <a:t> summary statistics for each point</a:t>
            </a:r>
          </a:p>
          <a:p>
            <a:r>
              <a:rPr lang="en-US" baseline="0" dirty="0"/>
              <a:t>In this case, it’s the last 20 points.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80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smooth?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0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78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07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10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7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79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break you free from thinking exclusively in terms of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frequentists and Bayesians.</a:t>
            </a:r>
            <a:r>
              <a:rPr lang="en-US" baseline="0" dirty="0" smtClean="0"/>
              <a:t> Frequentists look backwards and try to infer based on historical patterns what will happen in the future. Bayesians have assumptions and constantly update those assumptions based on what will happen.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70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break you free from thinking exclusively in terms of regression </a:t>
            </a:r>
            <a:r>
              <a:rPr lang="en-US" dirty="0" smtClean="0"/>
              <a:t>models</a:t>
            </a:r>
          </a:p>
          <a:p>
            <a:r>
              <a:rPr lang="en-US" dirty="0" err="1" smtClean="0"/>
              <a:t>Separability</a:t>
            </a:r>
            <a:r>
              <a:rPr lang="en-US" baseline="0" dirty="0" smtClean="0"/>
              <a:t> – Degree to which outcomes can be determined by another variable.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8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9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uessthecorrelation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4: Exploratory Data Analysis</a:t>
            </a: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Usability: </a:t>
            </a:r>
            <a:r>
              <a:rPr lang="en-US" sz="36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Extracting signal from raw data</a:t>
            </a: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299" r="33893"/>
          <a:stretch/>
        </p:blipFill>
        <p:spPr>
          <a:xfrm>
            <a:off x="4824507" y="2035401"/>
            <a:ext cx="2698405" cy="38958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66441"/>
          <a:stretch/>
        </p:blipFill>
        <p:spPr>
          <a:xfrm>
            <a:off x="790007" y="2035401"/>
            <a:ext cx="2939430" cy="38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6995" y="3044408"/>
            <a:ext cx="1975172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9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=</a:t>
            </a:r>
            <a:endParaRPr lang="en-US" sz="8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55254" y="2948699"/>
            <a:ext cx="1975172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+</a:t>
            </a:r>
            <a:endParaRPr lang="en-US" sz="8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7984" r="-1"/>
          <a:stretch/>
        </p:blipFill>
        <p:spPr>
          <a:xfrm>
            <a:off x="8842840" y="2039909"/>
            <a:ext cx="2804330" cy="389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5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76907" y="1227981"/>
            <a:ext cx="10242817" cy="36625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2. </a:t>
            </a:r>
            <a:r>
              <a:rPr lang="en-US" sz="4000" b="1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r>
              <a:rPr lang="en-US" sz="40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– Can you see clear patterns?</a:t>
            </a:r>
            <a:endParaRPr lang="en-US" sz="40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u="sng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Def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The extent to which two or more groups can be distinguished using one or more features </a:t>
            </a: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u="sng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Idea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if you can see the differences with your eyes, there should be a mathematical solution.</a:t>
            </a:r>
          </a:p>
        </p:txBody>
      </p:sp>
    </p:spTree>
    <p:extLst>
      <p:ext uri="{BB962C8B-B14F-4D97-AF65-F5344CB8AC3E}">
        <p14:creationId xmlns:p14="http://schemas.microsoft.com/office/powerpoint/2010/main" val="29976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Visual </a:t>
            </a:r>
            <a:r>
              <a:rPr lang="en-US" sz="3600" b="1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3600" b="1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35" y="2508484"/>
            <a:ext cx="9984935" cy="32813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54890" y="1514430"/>
            <a:ext cx="1024281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that shows clear differences in clustering. </a:t>
            </a:r>
          </a:p>
        </p:txBody>
      </p:sp>
    </p:spTree>
    <p:extLst>
      <p:ext uri="{BB962C8B-B14F-4D97-AF65-F5344CB8AC3E}">
        <p14:creationId xmlns:p14="http://schemas.microsoft.com/office/powerpoint/2010/main" val="176909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Statistical </a:t>
            </a:r>
            <a:r>
              <a:rPr lang="en-US" sz="3600" b="1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Separability</a:t>
            </a:r>
            <a:endParaRPr lang="en-US" sz="3600" b="1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5198" y="1805376"/>
            <a:ext cx="10242817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Continuous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T-test/Z-test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Kolmogorov-Smirnov Test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Discrete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Chi-squared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Confusion Matrix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37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9165189" cy="16312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3. Correlation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extent to which two or more quantities are related or connected.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82" y="2892909"/>
            <a:ext cx="3293613" cy="2960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40" y="2869099"/>
            <a:ext cx="3062830" cy="29840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14" y="2892909"/>
            <a:ext cx="3302795" cy="29602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575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Statistical Correlation comes in many forms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5198" y="1805376"/>
            <a:ext cx="10242817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Continuous 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Pearson’s Correlation Coefficient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Discrete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8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Jaccard</a:t>
            </a:r>
            <a:r>
              <a:rPr lang="en-US" sz="2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Similarity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0" y="2147455"/>
            <a:ext cx="18923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241" y="3497287"/>
            <a:ext cx="5270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0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342825" y="1791372"/>
            <a:ext cx="9165189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en-US" sz="4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  <a:hlinkClick r:id="rId3"/>
            </a:endParaRPr>
          </a:p>
          <a:p>
            <a:pPr>
              <a:defRPr/>
            </a:pPr>
            <a:r>
              <a:rPr lang="en-US" sz="4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guessthecorrelation.com</a:t>
            </a:r>
            <a:r>
              <a:rPr lang="en-US" sz="48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6667" y="343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0014" y="920288"/>
            <a:ext cx="104931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Visual Correlation (Continuous)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804012" y="1938706"/>
            <a:ext cx="10242817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 scatter plots, train your eyes on:</a:t>
            </a:r>
          </a:p>
        </p:txBody>
      </p:sp>
    </p:spTree>
    <p:extLst>
      <p:ext uri="{BB962C8B-B14F-4D97-AF65-F5344CB8AC3E}">
        <p14:creationId xmlns:p14="http://schemas.microsoft.com/office/powerpoint/2010/main" val="277178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0357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Framework for EDA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92161"/>
              </p:ext>
            </p:extLst>
          </p:nvPr>
        </p:nvGraphicFramePr>
        <p:xfrm>
          <a:off x="293370" y="982671"/>
          <a:ext cx="10960100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01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4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Assess the data types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 data categorical, numerical, factor, strings, other?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What manipulations will you need to perform to get the data into usable shape?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4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Separable, Correlated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Understand the empirical distributions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fall into a commonly recognized shape?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it unimodal, bimodal? </a:t>
                      </a:r>
                      <a:r>
                        <a:rPr lang="en-US" sz="2000" b="0" i="0" kern="1200" baseline="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there any indication of time-dependence?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423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Oddities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Detect outliers, missingness and errors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there anomalous values? - Do records spike or occur during odd times? - How complete is the data? - Which variables need to be standardized and cleaned?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901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Due Diligence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Check the assumptions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  <a:p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exactly is the data collected?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reflect what would be expected?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Identify important variables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Which variables are correlated with one another?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65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7819075" cy="1077218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Key ingredients for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Conducting insightful EDA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A31CB-1DB2-3940-8185-6AD1F6DE2BD5}"/>
              </a:ext>
            </a:extLst>
          </p:cNvPr>
          <p:cNvSpPr/>
          <p:nvPr/>
        </p:nvSpPr>
        <p:spPr>
          <a:xfrm>
            <a:off x="1509665" y="1717956"/>
            <a:ext cx="10493186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Have clear targets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Ability to move between data formats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Mastery of manipulating visuals </a:t>
            </a:r>
          </a:p>
        </p:txBody>
      </p:sp>
    </p:spTree>
    <p:extLst>
      <p:ext uri="{BB962C8B-B14F-4D97-AF65-F5344CB8AC3E}">
        <p14:creationId xmlns:p14="http://schemas.microsoft.com/office/powerpoint/2010/main" val="168379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892998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Conceptual Example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91" y="0"/>
            <a:ext cx="927640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5504" y="1838867"/>
            <a:ext cx="3535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dk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Smartphones have accelerometers that can measure an user’s motion. Accelerometers are the basis of activity tracking devices.</a:t>
            </a:r>
            <a:endParaRPr lang="en-US" sz="32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133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379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91" y="0"/>
            <a:ext cx="927640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5504" y="1838867"/>
            <a:ext cx="353582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dk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Goal is to understand how we can use acceleration readings to characterize physical activity.</a:t>
            </a:r>
            <a:endParaRPr lang="en-US" sz="32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6233E-2A67-4A42-9639-3142DA032B95}"/>
              </a:ext>
            </a:extLst>
          </p:cNvPr>
          <p:cNvSpPr/>
          <p:nvPr/>
        </p:nvSpPr>
        <p:spPr>
          <a:xfrm>
            <a:off x="-1671194" y="223158"/>
            <a:ext cx="5892998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Conceptual Example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7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Pre-Work: Assess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18672"/>
              </p:ext>
            </p:extLst>
          </p:nvPr>
        </p:nvGraphicFramePr>
        <p:xfrm>
          <a:off x="984250" y="951316"/>
          <a:ext cx="10269220" cy="140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Assess the data types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 data categorical, numerical, factor, strings, other?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What manipulations will you need to perform to get the data into usable shape?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984250" y="2739999"/>
            <a:ext cx="10662318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all variables into the right format 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Reshape data (transform to wide form)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Filter out noise and/or transform data into derivative form</a:t>
            </a:r>
          </a:p>
        </p:txBody>
      </p:sp>
    </p:spTree>
    <p:extLst>
      <p:ext uri="{BB962C8B-B14F-4D97-AF65-F5344CB8AC3E}">
        <p14:creationId xmlns:p14="http://schemas.microsoft.com/office/powerpoint/2010/main" val="1457273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61755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Assess Raw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Dataset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14944"/>
              </p:ext>
            </p:extLst>
          </p:nvPr>
        </p:nvGraphicFramePr>
        <p:xfrm>
          <a:off x="5881370" y="1208103"/>
          <a:ext cx="4267200" cy="4540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71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Time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Type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Value</a:t>
                      </a:r>
                      <a:endParaRPr lang="en-US" sz="2400" b="1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0.068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0.357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0.673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1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0.403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0.476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25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0.359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1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0851" marR="10851" marT="1085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15806" y="1208103"/>
            <a:ext cx="383239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data from long form </a:t>
            </a:r>
            <a:r>
              <a:rPr lang="en-US" sz="320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analyzable wide 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65326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561755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Assess Raw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Dataset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99627"/>
              </p:ext>
            </p:extLst>
          </p:nvPr>
        </p:nvGraphicFramePr>
        <p:xfrm>
          <a:off x="4610099" y="1110913"/>
          <a:ext cx="6910070" cy="425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2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988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Time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Accel.X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Accel.Y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Accel.Z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Label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0.673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0.403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0.476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0.359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0.683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0.298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0.186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0.505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0.054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0.753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0.264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0.662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0.240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Walk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0.044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10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0.042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Stand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15806" y="1208103"/>
            <a:ext cx="3794293" cy="16927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columns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Time = </a:t>
            </a:r>
            <a:r>
              <a:rPr lang="en-US" sz="24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as.Date</a:t>
            </a: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Accel.X</a:t>
            </a: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</a:t>
            </a:r>
            <a:r>
              <a:rPr lang="en-US" sz="24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num</a:t>
            </a:r>
            <a:endParaRPr lang="en-US" sz="24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Label = </a:t>
            </a:r>
            <a:r>
              <a:rPr lang="en-US" sz="2400" dirty="0" err="1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as.character</a:t>
            </a:r>
            <a:r>
              <a:rPr lang="en-US" sz="24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</a:t>
            </a: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75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#2 -- visualize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84250" y="951316"/>
          <a:ext cx="10269220" cy="140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Understand the empirical distributions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fall into a commonly recognized shape?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it unimodal, bimodal? 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Is there any indication of time-dependence?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84250" y="2895946"/>
            <a:ext cx="10269220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#How JC approaches a time series: Goal – distill signal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##check structure for NAs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####Graph data as line graph and kernel density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####If multiple related variables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######Combine into an index to reduce dimensionality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##Graph the kernel densities globally and by group</a:t>
            </a:r>
          </a:p>
          <a:p>
            <a:pPr>
              <a:defRPr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2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874932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Three-Series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of Raw (20 hertz)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874932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Three-Series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Graph of Raw (20 hertz)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3062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3394" y="901700"/>
            <a:ext cx="544803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66298" y="901700"/>
            <a:ext cx="544803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5552" y="901700"/>
            <a:ext cx="431800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6036341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648544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61061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34818" y="901700"/>
            <a:ext cx="2151191" cy="4594686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37750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154433" y="901700"/>
            <a:ext cx="321449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3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Log</a:t>
            </a:r>
            <a:r>
              <a:rPr lang="en-US" sz="20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(Raw)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222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60066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 </a:t>
            </a:r>
            <a:r>
              <a:rPr lang="en-US" sz="32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647178"/>
              </p:ext>
            </p:extLst>
          </p:nvPr>
        </p:nvGraphicFramePr>
        <p:xfrm>
          <a:off x="1540934" y="1541991"/>
          <a:ext cx="8771468" cy="435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8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2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094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Time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Accel.X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Accel.Y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Accel.Z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Label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Net.Accel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1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0.068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0.357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0.673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0.764854234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0.403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0.476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0.359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0.719629071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0.683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0.298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0.186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0.768042317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0.505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0.054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0.753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0.908267582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5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0.264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0.662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0.24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Walk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0.752023936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6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0.021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0.017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0.051633323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7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0.024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0.011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0.001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0.02641969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2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8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0.003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0.019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0.042</a:t>
                      </a:r>
                    </a:p>
                  </a:txBody>
                  <a:tcPr marL="9822" marR="9822" marT="9822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Stand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0.046195238</a:t>
                      </a:r>
                    </a:p>
                  </a:txBody>
                  <a:tcPr marL="9822" marR="9822" marT="9822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05235" y="708756"/>
                <a:ext cx="4614333" cy="521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ea typeface="Helvetica Neue" charset="0"/>
                    <a:cs typeface="Helvetica Neue" charset="0"/>
                  </a:rPr>
                  <a:t>Accel</a:t>
                </a:r>
                <a14:m>
                  <m:oMath xmlns:m="http://schemas.openxmlformats.org/officeDocument/2006/math">
                    <m:r>
                      <a:rPr lang="el-GR" sz="2800" i="1" smtClean="0">
                        <a:latin typeface="Cambria Math"/>
                        <a:ea typeface="Helvetica Neue" charset="0"/>
                        <a:cs typeface="Helvetica Neue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l-GR" sz="2800" i="1" smtClean="0"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l-GR" sz="2800" i="1" smtClean="0"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+</m:t>
                        </m:r>
                        <m:sSup>
                          <m:sSupPr>
                            <m:ctrlPr>
                              <a:rPr lang="el-GR" sz="2800" i="1"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8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235" y="708756"/>
                <a:ext cx="4614333" cy="521810"/>
              </a:xfrm>
              <a:prstGeom prst="rect">
                <a:avLst/>
              </a:prstGeom>
              <a:blipFill rotWithShape="0">
                <a:blip r:embed="rId3"/>
                <a:stretch>
                  <a:fillRect l="-4624" t="-4651"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736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754706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Transformation: Net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acceleration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1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748" y="1626155"/>
            <a:ext cx="10254002" cy="40934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Two motivations for the previous homework: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Replication based on instructions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Science and data analysis are only credible if it can be reliably reproduced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Implement among the most common programming paradigms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Programming paradigms are often not understood by new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1477884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9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406628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7181656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Distribution: Kernel Density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62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5311860" cy="584775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2 – Data Quality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2012"/>
              </p:ext>
            </p:extLst>
          </p:nvPr>
        </p:nvGraphicFramePr>
        <p:xfrm>
          <a:off x="984250" y="951316"/>
          <a:ext cx="10269220" cy="1712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Detect outliers, missingness and errors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Are there anomalous values?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 records spike or occur during odd times?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complete is the data?</a:t>
                      </a:r>
                    </a:p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Which variables need to be standardized and cleaned?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84250" y="2895946"/>
            <a:ext cx="1026922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#How JC approaches a time series: Goal – distill signal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##check structure for NAs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##If NA’s less than 10%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 Impute records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##If continuous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####Graph data as line graph and kernel density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####If noisy</a:t>
            </a:r>
          </a:p>
          <a:p>
            <a:pPr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######smooth records,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downsample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or conduct extraction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1265074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8325994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Transformation: Smoothed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 hertz)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9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10019327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Transformation</a:t>
            </a:r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Local min/max/mean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extracted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4222"/>
            <a:ext cx="12192000" cy="49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2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12192000" cy="504070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9799194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Comparison with Labels: Smoothed </a:t>
            </a:r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 hertz)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3867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96603" y="901700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7539" y="907254"/>
            <a:ext cx="863600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18475" y="901700"/>
            <a:ext cx="431800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5619264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231467" y="901700"/>
            <a:ext cx="476736" cy="4594686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43984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17741" y="901700"/>
            <a:ext cx="2151191" cy="4594686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47442" y="901700"/>
            <a:ext cx="522016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161207" y="901700"/>
            <a:ext cx="321449" cy="459468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2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3" y="223158"/>
            <a:ext cx="6315382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Follow-Up: Assumptions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5940"/>
              </p:ext>
            </p:extLst>
          </p:nvPr>
        </p:nvGraphicFramePr>
        <p:xfrm>
          <a:off x="984250" y="1078256"/>
          <a:ext cx="10269220" cy="1391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47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Common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9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Check the assumptions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How exactly is the data collected?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Does the data reflect what would be expected? </a:t>
                      </a:r>
                      <a:endParaRPr lang="en-US" sz="2000" b="0" i="0" dirty="0"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84250" y="2739999"/>
            <a:ext cx="9796045" cy="2062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Qualitative – discussion and review documents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possible, 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Replicate data collection to quantify tolerances</a:t>
            </a:r>
          </a:p>
          <a:p>
            <a:pPr marL="571500" indent="-5715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14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671194" y="223158"/>
            <a:ext cx="44651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Plane landing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73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63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1671194" y="223158"/>
            <a:ext cx="588759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Walk around a city</a:t>
            </a:r>
            <a:endParaRPr lang="en-US" sz="28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93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378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Homework Review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EDA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Example #1: Basic plots in ggplot2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Example #2: EDA Workflow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9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Closing Remark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More often than not, the extent of a data project in novice data shops ends with EDA.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 can do better.</a:t>
            </a:r>
          </a:p>
        </p:txBody>
      </p:sp>
    </p:spTree>
    <p:extLst>
      <p:ext uri="{BB962C8B-B14F-4D97-AF65-F5344CB8AC3E}">
        <p14:creationId xmlns:p14="http://schemas.microsoft.com/office/powerpoint/2010/main" val="2289155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next time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Review next set of lecture notes</a:t>
            </a:r>
          </a:p>
        </p:txBody>
      </p:sp>
    </p:spTree>
    <p:extLst>
      <p:ext uri="{BB962C8B-B14F-4D97-AF65-F5344CB8AC3E}">
        <p14:creationId xmlns:p14="http://schemas.microsoft.com/office/powerpoint/2010/main" val="31835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37652" y="1283264"/>
            <a:ext cx="973039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</a:t>
            </a:r>
            <a:r>
              <a:rPr lang="en-US" sz="4000" b="1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Exploratory Data Analysis </a:t>
            </a:r>
            <a:r>
              <a:rPr lang="en-US" sz="40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really the process of understanding how you react to data. It is not about the graphs and statistics, but a matter of defining your quantitative identity and process.” </a:t>
            </a:r>
            <a:endParaRPr lang="en-US" sz="36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9252" y="4488476"/>
            <a:ext cx="4312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- Star Ying</a:t>
            </a:r>
          </a:p>
          <a:p>
            <a:r>
              <a:rPr lang="en-US" sz="28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   </a:t>
            </a:r>
            <a:r>
              <a:rPr lang="en-US" sz="2800" i="1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Bayesian Statistician</a:t>
            </a:r>
            <a:endParaRPr lang="en-US" sz="4000" i="1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3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8281" y="2928444"/>
            <a:ext cx="9165189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There is no way to understand EDA than to conduct it 10+ times in the wild. </a:t>
            </a:r>
          </a:p>
        </p:txBody>
      </p:sp>
    </p:spTree>
    <p:extLst>
      <p:ext uri="{BB962C8B-B14F-4D97-AF65-F5344CB8AC3E}">
        <p14:creationId xmlns:p14="http://schemas.microsoft.com/office/powerpoint/2010/main" val="172669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650903"/>
              </p:ext>
            </p:extLst>
          </p:nvPr>
        </p:nvGraphicFramePr>
        <p:xfrm>
          <a:off x="971549" y="536864"/>
          <a:ext cx="10744200" cy="5088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432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Dimension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Star Ying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solidFill>
                            <a:sysClr val="windowText" lastClr="0000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Jeff Chen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Statistical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School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Bayesian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 err="1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Frequentist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First thing I do with text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“What? What is the problem I’m trying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check to see if the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target variable is available. Then, </a:t>
                      </a:r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read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the first 5 lines, then proceed to write a </a:t>
                      </a:r>
                      <a:r>
                        <a:rPr lang="en-US" sz="2000" b="0" i="0" baseline="0" dirty="0" err="1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vectorize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function to parse words by spaces so that I can find most common terms.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432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First thing I do with numeric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I check to see if the numeric is numeric, then run a kernel density</a:t>
                      </a:r>
                      <a:r>
                        <a:rPr lang="en-US" sz="2000" b="0" i="0" baseline="0" dirty="0">
                          <a:solidFill>
                            <a:sysClr val="windowText" lastClr="000000"/>
                          </a:solidFill>
                          <a:latin typeface="Helvetica Neue Thin" charset="0"/>
                          <a:ea typeface="Helvetica Neue Thin" charset="0"/>
                          <a:cs typeface="Helvetica Neue Thin" charset="0"/>
                        </a:rPr>
                        <a:t> graph by group and a Kolmogorov-Smirnov test</a:t>
                      </a:r>
                      <a:endParaRPr lang="en-US" sz="2000" b="0" i="0" dirty="0">
                        <a:solidFill>
                          <a:sysClr val="windowText" lastClr="000000"/>
                        </a:solidFill>
                        <a:latin typeface="Helvetica Neue Thin" charset="0"/>
                        <a:ea typeface="Helvetica Neue Thin" charset="0"/>
                        <a:cs typeface="Helvetica Neue Thi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7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85598" y="1120426"/>
            <a:ext cx="9165189" cy="56323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EDA is your quantitative methodological identity, which is a function of how you approach matters of </a:t>
            </a:r>
            <a:r>
              <a:rPr lang="en-US" sz="3600" i="1" u="sng" dirty="0" err="1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separability</a:t>
            </a:r>
            <a:r>
              <a:rPr lang="en-US" sz="36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</a:t>
            </a:r>
            <a:r>
              <a:rPr lang="en-US" sz="3600" i="1" u="sng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usability</a:t>
            </a:r>
            <a:r>
              <a:rPr lang="en-US" sz="3600" i="1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sz="3600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</a:t>
            </a:r>
            <a:r>
              <a:rPr lang="en-US" sz="3600" i="1" u="sng" dirty="0">
                <a:solidFill>
                  <a:schemeClr val="accent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r>
              <a:rPr lang="en-US" sz="36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</a:p>
          <a:p>
            <a:pPr>
              <a:defRPr/>
            </a:pPr>
            <a:endParaRPr lang="en-US" sz="36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r>
              <a:rPr lang="en-US" sz="3600" dirty="0">
                <a:solidFill>
                  <a:schemeClr val="accent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Understanding your biases and propensity to treat the data in a certain way is also part of that identity.</a:t>
            </a:r>
          </a:p>
          <a:p>
            <a:pPr>
              <a:defRPr/>
            </a:pPr>
            <a:endParaRPr lang="en-US" sz="36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defRPr/>
            </a:pPr>
            <a:endParaRPr lang="en-US" sz="3600" dirty="0">
              <a:solidFill>
                <a:schemeClr val="accent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1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0014" y="920288"/>
            <a:ext cx="10493186" cy="5078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1. Usability  - How do you view raw data?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36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Usability is the extent to which raw data can be molded into actionable information, which is achieved through:</a:t>
            </a:r>
          </a:p>
          <a:p>
            <a:pPr marL="457200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Converting between data formats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Understanding missingness of data points</a:t>
            </a:r>
          </a:p>
          <a:p>
            <a:pPr marL="914400" lvl="1" indent="-457200"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Extracting signal from raw data</a:t>
            </a:r>
          </a:p>
          <a:p>
            <a:pPr marL="914400" lvl="1" indent="-457200">
              <a:buFont typeface="Arial" charset="0"/>
              <a:buChar char="•"/>
              <a:defRPr/>
            </a:pPr>
            <a:endParaRPr lang="en-US" sz="28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914400" lvl="1" indent="-457200">
              <a:buFont typeface="Arial" charset="0"/>
              <a:buChar char="•"/>
              <a:defRPr/>
            </a:pPr>
            <a:endParaRPr lang="en-US" sz="3200" dirty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51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23868</TotalTime>
  <Words>1516</Words>
  <Application>Microsoft Office PowerPoint</Application>
  <PresentationFormat>Widescreen</PresentationFormat>
  <Paragraphs>450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Avenir Book</vt:lpstr>
      <vt:lpstr>Helvetica Neue</vt:lpstr>
      <vt:lpstr>Helvetica Neue Light</vt:lpstr>
      <vt:lpstr>Helvetica Neue Thin</vt:lpstr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christianmconroy@gmail.com</cp:lastModifiedBy>
  <cp:revision>319</cp:revision>
  <cp:lastPrinted>2017-01-30T05:21:35Z</cp:lastPrinted>
  <dcterms:created xsi:type="dcterms:W3CDTF">2017-01-08T03:44:27Z</dcterms:created>
  <dcterms:modified xsi:type="dcterms:W3CDTF">2018-02-06T20:39:03Z</dcterms:modified>
</cp:coreProperties>
</file>